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63" r:id="rId3"/>
    <p:sldId id="264" r:id="rId4"/>
    <p:sldId id="269" r:id="rId5"/>
    <p:sldId id="265" r:id="rId6"/>
    <p:sldId id="270" r:id="rId7"/>
    <p:sldId id="271" r:id="rId8"/>
    <p:sldId id="266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A9DDFF-347D-41CC-B6C1-57BC760FAB4A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C1721F-824E-48B1-B327-6B80F8B69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EE4A8B-72C3-45D6-BBCD-67E35D15766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8B127-D482-453F-9436-E1BDCB82B37E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63AF-15FA-4D3D-A202-E63A85560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8F8FA-A747-4C36-B8DE-8A1446D86BB9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A9215-484D-4699-BC12-30A26FB95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51A1E-61E3-4B89-9A20-D27B61186D48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4499D-8C96-4066-9868-EF81C25A6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BF8B2-5026-4C3C-A90A-70BAE27A6CE7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0869F-7D1B-4C62-900E-461873EF2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73D9-4D92-40EB-BA7E-7FC4629D25B9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8C6EB-A9FE-423F-ADC8-2A784C1C0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97D9D-F6F0-4BAD-B9FD-F762BADABC1E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528D9-F9D7-451E-A3D7-F7293C8F74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9331E-B382-4608-BDDF-E7F8A0A2F5A7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8C394-C45E-4BB1-83EC-19AB7BC1A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AD49E-2A15-4904-B8E2-5F56CFEE6A1B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F0D60-DDD6-4620-BA02-BE128D192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E0D61-EC86-4590-8EBC-6BDB77EFF131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C1E67-E5B8-4D31-9523-1F8084C90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DA8F4-D7D6-47D8-8C80-3C137CA8D02A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4935-73FD-43F5-BE74-B4B743460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323F5-AFEA-4415-A121-E56877832464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AF960-4D4A-4C3C-AABB-A3DEB5A14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4A7B97-07AE-4012-A7D1-DF4D4B363A3D}" type="datetimeFigureOut">
              <a:rPr lang="ru-RU"/>
              <a:pPr>
                <a:defRPr/>
              </a:pPr>
              <a:t>13.10.2012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F3F833-3B55-41EA-ABCC-6FA607176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tx2"/>
                </a:solidFill>
              </a:rPr>
              <a:t>Чтобы верно отражать мир, идея должна поражать воображение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>
          <a:xfrm>
            <a:off x="500034" y="1785926"/>
            <a:ext cx="4040188" cy="1500187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Творческое название презентации: </a:t>
            </a:r>
          </a:p>
          <a:p>
            <a:pPr eaLnBrk="1" hangingPunct="1"/>
            <a:r>
              <a:rPr lang="ru-RU" sz="2800" dirty="0" smtClean="0">
                <a:solidFill>
                  <a:schemeClr val="tx2"/>
                </a:solidFill>
              </a:rPr>
              <a:t>«Слово - калейдоскоп»</a:t>
            </a:r>
          </a:p>
        </p:txBody>
      </p:sp>
      <p:sp>
        <p:nvSpPr>
          <p:cNvPr id="2052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3714752"/>
            <a:ext cx="4040188" cy="1839909"/>
          </a:xfrm>
        </p:spPr>
        <p:txBody>
          <a:bodyPr/>
          <a:lstStyle/>
          <a:p>
            <a:pPr algn="ctr" eaLnBrk="1" hangingPunct="1"/>
            <a:r>
              <a:rPr lang="ru-RU" sz="2800" b="1" dirty="0" smtClean="0"/>
              <a:t>Проектный вопрос</a:t>
            </a:r>
          </a:p>
          <a:p>
            <a:pPr algn="ctr" eaLnBrk="1" hangingPunct="1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Мыслят ли буквы и звуки?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8" y="1928802"/>
            <a:ext cx="4041775" cy="50006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Автор: </a:t>
            </a:r>
            <a:r>
              <a:rPr lang="ru-RU" dirty="0" err="1" smtClean="0">
                <a:solidFill>
                  <a:schemeClr val="tx2"/>
                </a:solidFill>
              </a:rPr>
              <a:t>Шабаева</a:t>
            </a:r>
            <a:r>
              <a:rPr lang="ru-RU" dirty="0" smtClean="0">
                <a:solidFill>
                  <a:schemeClr val="tx2"/>
                </a:solidFill>
              </a:rPr>
              <a:t> Э., 11 класс</a:t>
            </a:r>
          </a:p>
        </p:txBody>
      </p:sp>
      <p:sp>
        <p:nvSpPr>
          <p:cNvPr id="2054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714620"/>
            <a:ext cx="4041775" cy="3214710"/>
          </a:xfrm>
        </p:spPr>
        <p:txBody>
          <a:bodyPr/>
          <a:lstStyle/>
          <a:p>
            <a:pPr eaLnBrk="1" hangingPunct="1"/>
            <a:r>
              <a:rPr lang="ru-RU" i="1" dirty="0" smtClean="0"/>
              <a:t>Использованы творческие работы учащихся 5,6,10 классов</a:t>
            </a:r>
          </a:p>
          <a:p>
            <a:pPr algn="ctr" eaLnBrk="1" hangingPunct="1"/>
            <a:r>
              <a:rPr lang="ru-RU" sz="2000" dirty="0" smtClean="0"/>
              <a:t>Учитель: </a:t>
            </a:r>
            <a:r>
              <a:rPr lang="ru-RU" sz="2000" dirty="0" err="1" smtClean="0"/>
              <a:t>Хатькова</a:t>
            </a:r>
            <a:r>
              <a:rPr lang="ru-RU" sz="2000" dirty="0" smtClean="0"/>
              <a:t> С. А.</a:t>
            </a:r>
          </a:p>
          <a:p>
            <a:pPr algn="ctr" eaLnBrk="1" hangingPunct="1">
              <a:buNone/>
            </a:pPr>
            <a:r>
              <a:rPr lang="ru-RU" sz="2000" dirty="0" err="1" smtClean="0"/>
              <a:t>Моу</a:t>
            </a:r>
            <a:r>
              <a:rPr lang="ru-RU" sz="2000" dirty="0" smtClean="0"/>
              <a:t> </a:t>
            </a:r>
            <a:r>
              <a:rPr lang="ru-RU" sz="2000" dirty="0" err="1" smtClean="0"/>
              <a:t>сош</a:t>
            </a:r>
            <a:r>
              <a:rPr lang="ru-RU" sz="2000" dirty="0" smtClean="0"/>
              <a:t> №1</a:t>
            </a:r>
          </a:p>
          <a:p>
            <a:pPr algn="ctr" eaLnBrk="1" hangingPunct="1">
              <a:buNone/>
            </a:pPr>
            <a:r>
              <a:rPr lang="ru-RU" sz="2000" dirty="0" smtClean="0"/>
              <a:t>Саратовская область</a:t>
            </a:r>
          </a:p>
          <a:p>
            <a:pPr algn="ctr" eaLnBrk="1" hangingPunct="1">
              <a:buFont typeface="Arial" charset="0"/>
              <a:buNone/>
            </a:pPr>
            <a:r>
              <a:rPr lang="ru-RU" sz="2000" dirty="0" smtClean="0"/>
              <a:t>Г. Хвалынск</a:t>
            </a:r>
            <a:endParaRPr lang="ru-RU" dirty="0" smtClean="0"/>
          </a:p>
          <a:p>
            <a:pPr algn="ctr" eaLnBrk="1" hangingPunct="1">
              <a:buFont typeface="Arial" charset="0"/>
              <a:buNone/>
            </a:pPr>
            <a:r>
              <a:rPr lang="ru-RU" sz="2000" dirty="0" smtClean="0"/>
              <a:t>2012</a:t>
            </a:r>
            <a:endParaRPr lang="ru-RU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autoRev="1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autoRev="1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50" autoRev="1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" dur="250" autoRev="1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autoRev="1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50" autoRev="1" fill="hold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250" autoRev="1" fill="hold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50" autoRev="1" fill="hold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50" autoRev="1" fill="hold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" dur="250" autoRev="1" fill="hold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" dur="250" autoRev="1" fill="hold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50" autoRev="1" fill="hold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250" autoRev="1" fill="hold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7" dur="250" autoRev="1" fill="hold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50" autoRev="1" fill="hold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2" grpId="0" build="p"/>
      <p:bldP spid="5" grpId="0" build="p"/>
      <p:bldP spid="205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500042"/>
            <a:ext cx="6143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</a:rPr>
              <a:t>Ход исследования</a:t>
            </a:r>
            <a:endParaRPr lang="ru-RU" sz="4800" b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428736"/>
            <a:ext cx="67866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Проблемные вопросы</a:t>
            </a:r>
            <a:endParaRPr lang="ru-RU" sz="4400" b="1" dirty="0" smtClean="0"/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2"/>
                </a:solidFill>
              </a:rPr>
              <a:t>На каком языке мыслят звуки?</a:t>
            </a:r>
          </a:p>
          <a:p>
            <a:pPr>
              <a:buFont typeface="Arial" pitchFamily="34" charset="0"/>
              <a:buChar char="•"/>
            </a:pPr>
            <a:endParaRPr lang="ru-RU" sz="32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2"/>
                </a:solidFill>
              </a:rPr>
              <a:t>Какова роль анимации букв в слове?</a:t>
            </a:r>
          </a:p>
          <a:p>
            <a:pPr>
              <a:buFont typeface="Arial" pitchFamily="34" charset="0"/>
              <a:buChar char="•"/>
            </a:pPr>
            <a:endParaRPr lang="ru-RU" sz="32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2"/>
                </a:solidFill>
              </a:rPr>
              <a:t>Нужен ли буквенной мысли звуковой перевод?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04" y="357166"/>
            <a:ext cx="6000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solidFill>
                  <a:schemeClr val="tx2"/>
                </a:solidFill>
              </a:rPr>
              <a:t>Ход исследования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214414" y="1285860"/>
            <a:ext cx="67866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Гипотезы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Язык звука личностен.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Звуковое восприятие слова – отражение внутреннего мира человека.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Смысловая роль звука – расширение образного кругозора слова.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214422"/>
            <a:ext cx="671517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Гипотезы</a:t>
            </a:r>
            <a:r>
              <a:rPr lang="ru-RU" sz="4400" b="1" dirty="0" smtClean="0"/>
              <a:t> </a:t>
            </a:r>
          </a:p>
          <a:p>
            <a:r>
              <a:rPr lang="ru-RU" sz="3200" b="1" i="1" dirty="0" smtClean="0">
                <a:solidFill>
                  <a:schemeClr val="tx2"/>
                </a:solidFill>
              </a:rPr>
              <a:t>Буква – смысловой знак.</a:t>
            </a:r>
          </a:p>
          <a:p>
            <a:r>
              <a:rPr lang="ru-RU" sz="3200" b="1" i="1" dirty="0" smtClean="0">
                <a:solidFill>
                  <a:schemeClr val="tx2"/>
                </a:solidFill>
              </a:rPr>
              <a:t>Слово – синтез искусств.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Слово – простор для смысловой игры.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Звуковой оттенок смысла превращает ассоциативный образ в философскую идею.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357166"/>
            <a:ext cx="58623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chemeClr val="tx2"/>
                </a:solidFill>
              </a:rPr>
              <a:t>Ход исследования</a:t>
            </a: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357166"/>
            <a:ext cx="58623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chemeClr val="tx2"/>
                </a:solidFill>
              </a:rPr>
              <a:t>Ход исследования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214422"/>
            <a:ext cx="7143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Творческие занятия</a:t>
            </a:r>
            <a:r>
              <a:rPr lang="ru-RU" sz="2800" b="1" dirty="0" smtClean="0"/>
              <a:t> </a:t>
            </a:r>
            <a:r>
              <a:rPr lang="ru-RU" sz="3200" b="1" dirty="0" smtClean="0">
                <a:solidFill>
                  <a:schemeClr val="tx2"/>
                </a:solidFill>
              </a:rPr>
              <a:t>5, 6 классы</a:t>
            </a:r>
          </a:p>
          <a:p>
            <a:pPr eaLnBrk="1" hangingPunct="1"/>
            <a:endParaRPr lang="ru-RU" sz="28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2"/>
                </a:solidFill>
              </a:rPr>
              <a:t>Составление цветовых, образных, нотных, архитектурных звуковых списков.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2"/>
                </a:solidFill>
              </a:rPr>
              <a:t>Написание картин под звуки ассонанса и аллитерации поэтических строк. </a:t>
            </a:r>
          </a:p>
          <a:p>
            <a:pPr eaLnBrk="1" hangingPunct="1"/>
            <a:endParaRPr lang="ru-RU" sz="28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428736"/>
            <a:ext cx="70723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3600" b="1" dirty="0" smtClean="0"/>
              <a:t>Творческие занятия </a:t>
            </a:r>
            <a:r>
              <a:rPr lang="ru-RU" sz="3600" b="1" dirty="0" smtClean="0">
                <a:solidFill>
                  <a:schemeClr val="tx2"/>
                </a:solidFill>
              </a:rPr>
              <a:t>10 класс</a:t>
            </a:r>
            <a:endParaRPr lang="ru-RU" sz="3600" b="1" dirty="0" smtClean="0"/>
          </a:p>
          <a:p>
            <a:pPr eaLnBrk="1" hangingPunct="1"/>
            <a:endParaRPr lang="ru-RU" sz="36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3600" b="1" dirty="0" smtClean="0">
                <a:solidFill>
                  <a:schemeClr val="tx2"/>
                </a:solidFill>
              </a:rPr>
              <a:t>Написание миниатюр</a:t>
            </a:r>
          </a:p>
          <a:p>
            <a:pPr eaLnBrk="1" hangingPunct="1"/>
            <a:r>
              <a:rPr lang="ru-RU" sz="3600" b="1" dirty="0" smtClean="0">
                <a:solidFill>
                  <a:schemeClr val="tx2"/>
                </a:solidFill>
              </a:rPr>
              <a:t> «Книга жизни. </a:t>
            </a:r>
          </a:p>
          <a:p>
            <a:pPr eaLnBrk="1" hangingPunct="1"/>
            <a:r>
              <a:rPr lang="ru-RU" sz="3600" b="1" dirty="0" smtClean="0">
                <a:solidFill>
                  <a:schemeClr val="tx2"/>
                </a:solidFill>
              </a:rPr>
              <a:t>Что может вписать в неё человек?» </a:t>
            </a:r>
          </a:p>
          <a:p>
            <a:pPr eaLnBrk="1" hangingPunct="1"/>
            <a:r>
              <a:rPr lang="ru-RU" sz="3600" b="1" dirty="0" smtClean="0">
                <a:solidFill>
                  <a:schemeClr val="tx2"/>
                </a:solidFill>
              </a:rPr>
              <a:t>Анимация букв текста.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428604"/>
            <a:ext cx="58623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chemeClr val="tx2"/>
                </a:solidFill>
              </a:rPr>
              <a:t>Ход исследования</a:t>
            </a: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857255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Продукт проекта</a:t>
            </a:r>
            <a:endParaRPr lang="ru-RU" sz="4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357298"/>
            <a:ext cx="7286676" cy="457203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Эйдос-конспекты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«Вызываем слово»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Тесты для учащихся 5 класса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Дидактика творческих занятий по русскому языку в 5-6 классах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Буклет проекта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Веб-сайт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проекта</a:t>
            </a:r>
          </a:p>
          <a:p>
            <a:pPr algn="l">
              <a:buFont typeface="Arial" pitchFamily="34" charset="0"/>
              <a:buChar char="•"/>
            </a:pP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5786" y="642918"/>
            <a:ext cx="764386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/>
              <a:t>Саморазвивающееся свойство проекта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Какую роль в поэзии символизма играют гласные и согласные звуки?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6 класс.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Почему не существует межнациональной азбуки, хотя существуют азбучные истины?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10 класс</a:t>
            </a:r>
            <a:r>
              <a:rPr lang="ru-RU" sz="2800" b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Усложняет или облегчает общение синтез искусств, в слове явленный?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11 класс.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214446"/>
          </a:xfrm>
        </p:spPr>
        <p:txBody>
          <a:bodyPr/>
          <a:lstStyle/>
          <a:p>
            <a:pPr eaLnBrk="1" hangingPunct="1"/>
            <a:r>
              <a:rPr lang="ru-RU" b="1" i="1" dirty="0" smtClean="0"/>
              <a:t>Есть ли практическая польза от проекта?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142976" y="2143116"/>
            <a:ext cx="6572296" cy="250033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000" b="1" dirty="0" smtClean="0">
                <a:solidFill>
                  <a:schemeClr val="tx2"/>
                </a:solidFill>
              </a:rPr>
              <a:t>Проект учит трепетно обращаться со словом, быть приятным собеседником.  </a:t>
            </a:r>
          </a:p>
          <a:p>
            <a:pPr algn="ctr" eaLnBrk="1" hangingPunct="1">
              <a:buFont typeface="Arial" charset="0"/>
              <a:buNone/>
            </a:pPr>
            <a:r>
              <a:rPr lang="ru-RU" b="1" dirty="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277</Words>
  <Application>Microsoft Office PowerPoint</Application>
  <PresentationFormat>Экран (4:3)</PresentationFormat>
  <Paragraphs>59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Чтобы верно отражать мир, идея должна поражать воображение</vt:lpstr>
      <vt:lpstr>Слайд 2</vt:lpstr>
      <vt:lpstr>Слайд 3</vt:lpstr>
      <vt:lpstr>Слайд 4</vt:lpstr>
      <vt:lpstr>Слайд 5</vt:lpstr>
      <vt:lpstr>Слайд 6</vt:lpstr>
      <vt:lpstr>Продукт проекта</vt:lpstr>
      <vt:lpstr>Слайд 8</vt:lpstr>
      <vt:lpstr>Есть ли практическая польза от проекта?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Чтобы верно отражать мир, идея должна поражать воображение.</dc:title>
  <dc:creator>Home</dc:creator>
  <cp:lastModifiedBy>Home</cp:lastModifiedBy>
  <cp:revision>51</cp:revision>
  <dcterms:created xsi:type="dcterms:W3CDTF">2008-01-25T05:32:40Z</dcterms:created>
  <dcterms:modified xsi:type="dcterms:W3CDTF">2012-10-13T05:00:47Z</dcterms:modified>
</cp:coreProperties>
</file>